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8" r:id="rId7"/>
    <p:sldId id="262" r:id="rId8"/>
    <p:sldId id="269" r:id="rId9"/>
    <p:sldId id="263" r:id="rId10"/>
    <p:sldId id="264" r:id="rId11"/>
    <p:sldId id="265" r:id="rId12"/>
    <p:sldId id="266" r:id="rId13"/>
    <p:sldId id="271" r:id="rId14"/>
    <p:sldId id="270" r:id="rId15"/>
    <p:sldId id="267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0237" autoAdjust="0"/>
  </p:normalViewPr>
  <p:slideViewPr>
    <p:cSldViewPr snapToGrid="0">
      <p:cViewPr varScale="1">
        <p:scale>
          <a:sx n="60" d="100"/>
          <a:sy n="60" d="100"/>
        </p:scale>
        <p:origin x="88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B1DADAB-7178-47D0-9023-CF2ECA0E878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B84FB9E-6948-474F-B438-32D00851F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4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 3-D combination puzzle, was invented by Hungarian architecture professor "Ernő Rubik".</a:t>
            </a:r>
            <a:r>
              <a:rPr lang="he-IL" dirty="0"/>
              <a:t> -</a:t>
            </a:r>
            <a:endParaRPr lang="en-US" dirty="0"/>
          </a:p>
          <a:p>
            <a:pPr algn="l"/>
            <a:r>
              <a:rPr lang="he-IL" dirty="0"/>
              <a:t> </a:t>
            </a:r>
            <a:r>
              <a:rPr lang="en-US" dirty="0"/>
              <a:t>It usually contains 6 colors, one for each face: white, red, blue, orange, green, and yellow.</a:t>
            </a:r>
            <a:r>
              <a:rPr lang="he-IL" dirty="0"/>
              <a:t> -</a:t>
            </a:r>
            <a:endParaRPr lang="en-US" dirty="0"/>
          </a:p>
          <a:p>
            <a:pPr algn="l"/>
            <a:r>
              <a:rPr lang="en-US" dirty="0"/>
              <a:t>- It is made of 27 smaller cubes, where we can see 3 faces of the corner pieces, 2 faces of the edge pieces, and 1 face of the center pieces.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Face Rotations: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(Front) - the side currently facing the solver.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 (Back) - the opposite side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 (Up) - the side above or on top of the Front side.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 (Down) - the side opposite of the Top, underneath the Cube.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 (Left) - the side directly to the left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 (Right) - the side directly to the right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Slice Turns: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 (Middle layer turn) - direction as an L turn, between R and L.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 (Equatorial layer) - direction as a D turn, between U and D.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 (Standing layer) - direction as an F turn, between F and B.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Whole Cube Rotations: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 - direction along the x-axis.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 - direction along the y-axis.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 - direction along the z-axis.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Prime symbol ( ′ ) after a letter indicates an anticlockwise face turn , while a letter without it denotes a clockwise turn.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Second image – sharp angle</a:t>
            </a:r>
          </a:p>
          <a:p>
            <a:pPr algn="l"/>
            <a:r>
              <a:rPr lang="en-US" dirty="0"/>
              <a:t>Third image – obtuse angle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9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the first image: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upwards becomes our UP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left becomes our RIGHT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right becomes our FRONT face.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the second image: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upwards becomes our DOWN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left becomes our LEFT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right becomes our BACK face.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6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4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6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56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8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7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9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4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lvethecube.com/no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11A6F4-EDAE-0C79-8AEA-2C8E1B9ED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23" y="656657"/>
            <a:ext cx="9448800" cy="1825096"/>
          </a:xfrm>
        </p:spPr>
        <p:txBody>
          <a:bodyPr/>
          <a:lstStyle/>
          <a:p>
            <a:r>
              <a:rPr lang="en-US" b="1" dirty="0"/>
              <a:t>Rubik’s cube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0A9442-349E-0B3A-E648-E42E72CAF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23" y="3267366"/>
            <a:ext cx="7719711" cy="105897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Eldor Mouyal</a:t>
            </a:r>
            <a:endParaRPr lang="he-IL" sz="1800" dirty="0"/>
          </a:p>
          <a:p>
            <a:r>
              <a:rPr lang="en-US" sz="1800" dirty="0"/>
              <a:t>Omer Dor</a:t>
            </a:r>
            <a:endParaRPr lang="he-IL" sz="1800" dirty="0"/>
          </a:p>
          <a:p>
            <a:r>
              <a:rPr lang="en-US" dirty="0"/>
              <a:t>Saja Jbareen</a:t>
            </a:r>
            <a:endParaRPr lang="he-IL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0732106-2927-917A-8295-CD7B3090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80" y="498143"/>
            <a:ext cx="3996519" cy="387810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517C5DE-17D3-6856-18F0-6A2A95F378C1}"/>
              </a:ext>
            </a:extLst>
          </p:cNvPr>
          <p:cNvSpPr txBox="1"/>
          <p:nvPr/>
        </p:nvSpPr>
        <p:spPr>
          <a:xfrm>
            <a:off x="-512859" y="2378461"/>
            <a:ext cx="6146358" cy="49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Best Solution In Minimal Effort</a:t>
            </a:r>
          </a:p>
        </p:txBody>
      </p:sp>
    </p:spTree>
    <p:extLst>
      <p:ext uri="{BB962C8B-B14F-4D97-AF65-F5344CB8AC3E}">
        <p14:creationId xmlns:p14="http://schemas.microsoft.com/office/powerpoint/2010/main" val="192103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7C0578-F8D9-7413-0D53-0F07B96F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379" y="780276"/>
            <a:ext cx="7005762" cy="1293028"/>
          </a:xfrm>
        </p:spPr>
        <p:txBody>
          <a:bodyPr/>
          <a:lstStyle/>
          <a:p>
            <a:r>
              <a:rPr lang="en-US" sz="4000" dirty="0"/>
              <a:t>Input String Generation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89F989-4EEE-C5DF-1DD9-31E33CE4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2898"/>
            <a:ext cx="10820400" cy="4024125"/>
          </a:xfrm>
        </p:spPr>
        <p:txBody>
          <a:bodyPr/>
          <a:lstStyle/>
          <a:p>
            <a:r>
              <a:rPr lang="en-US" dirty="0"/>
              <a:t>The string is constructed as follows: for each face, we identify the color of the middle square.</a:t>
            </a:r>
          </a:p>
          <a:p>
            <a:r>
              <a:rPr lang="en-US" dirty="0"/>
              <a:t>Then, by iterating through all squares on all faces and following the  mappings, we determine the letters in the input string.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3F7B699-67AD-120E-2422-064AA6EB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78" y="3429000"/>
            <a:ext cx="5564364" cy="28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788084-2E51-29DE-9A30-4A86F8E6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795" y="804129"/>
            <a:ext cx="6473024" cy="1293028"/>
          </a:xfrm>
        </p:spPr>
        <p:txBody>
          <a:bodyPr/>
          <a:lstStyle/>
          <a:p>
            <a:r>
              <a:rPr lang="en-US" sz="4000" dirty="0"/>
              <a:t>Cube Solver Execution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3F3FE2-EF35-2CC0-530D-172D96CF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solving the cube, we utilized a Python package that implements Kociemba' s Algorithm, a renowned method for solving Rubik’s Cube. </a:t>
            </a:r>
          </a:p>
          <a:p>
            <a:pPr marL="0" indent="0">
              <a:buNone/>
            </a:pPr>
            <a:r>
              <a:rPr lang="en-US" dirty="0"/>
              <a:t>This algorithm is divided into two phases.</a:t>
            </a:r>
          </a:p>
          <a:p>
            <a:pPr marL="0" indent="0">
              <a:buNone/>
            </a:pPr>
            <a:r>
              <a:rPr lang="en-US" dirty="0"/>
              <a:t>The first phase concentrates on independently solving the cube's corners and edges, while the second phase manipulates the cube's remaining pieces to achieve the final solved state.</a:t>
            </a:r>
          </a:p>
        </p:txBody>
      </p:sp>
      <p:pic>
        <p:nvPicPr>
          <p:cNvPr id="1030" name="Picture 6" descr="645 Rubik's Cube Black Background Images, Stock Photos, 3D objects, &amp;  Vectors | Shutterstock">
            <a:extLst>
              <a:ext uri="{FF2B5EF4-FFF2-40B4-BE49-F238E27FC236}">
                <a16:creationId xmlns:a16="http://schemas.microsoft.com/office/drawing/2014/main" id="{E0BCA363-C5DD-8363-22A8-8DC9820D8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627" r="16713" b="12211"/>
          <a:stretch/>
        </p:blipFill>
        <p:spPr bwMode="auto">
          <a:xfrm>
            <a:off x="9358685" y="4118776"/>
            <a:ext cx="2480808" cy="22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5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C55C0-5EC7-E962-048A-E8DE523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692" y="724617"/>
            <a:ext cx="2123661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C2BFAED5-EB95-3DCF-8D31-E8BC2242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75" y="1733588"/>
            <a:ext cx="2631067" cy="275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39733BF-0432-05BC-9320-4D2BA9C81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11" y="1733588"/>
            <a:ext cx="2661189" cy="267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0B90C1C-1FF2-D313-E973-F56973ADB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54" y="4854574"/>
            <a:ext cx="8653034" cy="42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A79A198-42F3-0633-065D-1C5E5384D8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5"/>
          <a:stretch/>
        </p:blipFill>
        <p:spPr bwMode="auto">
          <a:xfrm>
            <a:off x="3148054" y="5493507"/>
            <a:ext cx="8382395" cy="350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89BFE21-BB04-05A3-E61C-7ED62DE23F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0"/>
          <a:stretch/>
        </p:blipFill>
        <p:spPr bwMode="auto">
          <a:xfrm>
            <a:off x="3085183" y="6059195"/>
            <a:ext cx="8954339" cy="4234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EF48F04-BBF5-308C-61F6-F90C6C4575E0}"/>
              </a:ext>
            </a:extLst>
          </p:cNvPr>
          <p:cNvSpPr txBox="1"/>
          <p:nvPr/>
        </p:nvSpPr>
        <p:spPr>
          <a:xfrm>
            <a:off x="1431312" y="4835444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UP</a:t>
            </a:r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6163CB-1BDE-5829-0F31-F67ABA844E1C}"/>
              </a:ext>
            </a:extLst>
          </p:cNvPr>
          <p:cNvSpPr txBox="1"/>
          <p:nvPr/>
        </p:nvSpPr>
        <p:spPr>
          <a:xfrm>
            <a:off x="1399213" y="5396132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</a:t>
            </a:r>
            <a:endParaRPr lang="en-US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FCE1D4-7D7B-FD10-9D98-0BC0C0E72765}"/>
              </a:ext>
            </a:extLst>
          </p:cNvPr>
          <p:cNvSpPr txBox="1"/>
          <p:nvPr/>
        </p:nvSpPr>
        <p:spPr>
          <a:xfrm>
            <a:off x="1431311" y="5957008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FRONT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48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C55C0-5EC7-E962-048A-E8DE523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692" y="724617"/>
            <a:ext cx="2123661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EF48F04-BBF5-308C-61F6-F90C6C4575E0}"/>
              </a:ext>
            </a:extLst>
          </p:cNvPr>
          <p:cNvSpPr txBox="1"/>
          <p:nvPr/>
        </p:nvSpPr>
        <p:spPr>
          <a:xfrm>
            <a:off x="1431312" y="4835444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DOWN</a:t>
            </a:r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6163CB-1BDE-5829-0F31-F67ABA844E1C}"/>
              </a:ext>
            </a:extLst>
          </p:cNvPr>
          <p:cNvSpPr txBox="1"/>
          <p:nvPr/>
        </p:nvSpPr>
        <p:spPr>
          <a:xfrm>
            <a:off x="1431311" y="5396132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</a:t>
            </a:r>
            <a:endParaRPr lang="en-US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FCE1D4-7D7B-FD10-9D98-0BC0C0E72765}"/>
              </a:ext>
            </a:extLst>
          </p:cNvPr>
          <p:cNvSpPr txBox="1"/>
          <p:nvPr/>
        </p:nvSpPr>
        <p:spPr>
          <a:xfrm>
            <a:off x="1431310" y="5938603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</a:t>
            </a:r>
            <a:endParaRPr lang="en-US" b="1" dirty="0"/>
          </a:p>
        </p:txBody>
      </p:sp>
      <p:pic>
        <p:nvPicPr>
          <p:cNvPr id="13" name="תמונה 12" descr="תמונה שמכילה קובייה, פזל מכני, קובייה הונגרית, פזל&#10;&#10;התיאור נוצר באופן אוטומטי">
            <a:extLst>
              <a:ext uri="{FF2B5EF4-FFF2-40B4-BE49-F238E27FC236}">
                <a16:creationId xmlns:a16="http://schemas.microsoft.com/office/drawing/2014/main" id="{1F157578-B57F-D893-73D0-7C45C4FD9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17" y="1700055"/>
            <a:ext cx="2428626" cy="260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43FFD42-649A-49F7-5E24-C332893F2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94" y="1700056"/>
            <a:ext cx="2601968" cy="260196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0462A38-1EC5-5E52-C31A-2869F3D62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78" y="4887612"/>
            <a:ext cx="8382431" cy="35732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6475DDAF-D184-2086-03BB-DC44419A2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78" y="5396132"/>
            <a:ext cx="8127339" cy="4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7C4EF2A3-3BC8-EB82-AC33-2223F475D3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0" b="22785"/>
          <a:stretch/>
        </p:blipFill>
        <p:spPr bwMode="auto">
          <a:xfrm>
            <a:off x="3238978" y="6079572"/>
            <a:ext cx="7789481" cy="2768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9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B910516-973D-B426-A8DC-550CA5A66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9" r="4712" b="12831"/>
          <a:stretch/>
        </p:blipFill>
        <p:spPr bwMode="auto">
          <a:xfrm>
            <a:off x="427190" y="1937716"/>
            <a:ext cx="11535840" cy="892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AA0BD72A-0533-F98B-2721-960626F0D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34" y="3032167"/>
            <a:ext cx="3124724" cy="341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 descr="תמונה שמכילה פזל מכני, קובייה הונגרית, קובייה, פזל&#10;&#10;התיאור נוצר באופן אוטומטי">
            <a:extLst>
              <a:ext uri="{FF2B5EF4-FFF2-40B4-BE49-F238E27FC236}">
                <a16:creationId xmlns:a16="http://schemas.microsoft.com/office/drawing/2014/main" id="{A71A393F-46FA-5F73-5017-5B85CC07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01" y="3032167"/>
            <a:ext cx="3298781" cy="35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473B51-88E3-E33A-F9C6-F62869FC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05" y="796178"/>
            <a:ext cx="8610600" cy="1293028"/>
          </a:xfrm>
        </p:spPr>
        <p:txBody>
          <a:bodyPr/>
          <a:lstStyle/>
          <a:p>
            <a:r>
              <a:rPr lang="en-US" dirty="0"/>
              <a:t>Points for improvement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B1E3AC-BD58-7B02-1D93-6D0D8616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robust handling of images with shadows.</a:t>
            </a:r>
          </a:p>
          <a:p>
            <a:r>
              <a:rPr lang="en-US" dirty="0"/>
              <a:t>Accommodate images with rectangular shapes.</a:t>
            </a:r>
          </a:p>
          <a:p>
            <a:r>
              <a:rPr lang="en-US" dirty="0"/>
              <a:t>Handle cubes where the base color is not black.</a:t>
            </a:r>
          </a:p>
          <a:p>
            <a:r>
              <a:rPr lang="en-US" dirty="0"/>
              <a:t>If the preprocessing of the images is not performed effectively, the squares on the faces of the cube may not be properly identified.</a:t>
            </a:r>
          </a:p>
          <a:p>
            <a:r>
              <a:rPr lang="en-US" dirty="0"/>
              <a:t>Develop a method for finding a consistent threshold that is suitable for various images.</a:t>
            </a:r>
          </a:p>
          <a:p>
            <a:r>
              <a:rPr lang="en-US" dirty="0"/>
              <a:t>Improve the accuracy of the lines representing the faces of the cube.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3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CE488E-A0CA-540A-5058-ABCF40B3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513" y="1791951"/>
            <a:ext cx="5410200" cy="1012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THANK YOU!</a:t>
            </a:r>
          </a:p>
        </p:txBody>
      </p:sp>
      <p:pic>
        <p:nvPicPr>
          <p:cNvPr id="2050" name="Picture 2" descr="How to solve a Rubik's cube in under five seconds | MyGaming">
            <a:extLst>
              <a:ext uri="{FF2B5EF4-FFF2-40B4-BE49-F238E27FC236}">
                <a16:creationId xmlns:a16="http://schemas.microsoft.com/office/drawing/2014/main" id="{2C0638B6-CFF8-F29D-5002-EDF74750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63" y="2735845"/>
            <a:ext cx="6918318" cy="38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596652-74BB-04C2-60DE-8C0EDD39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85" y="468985"/>
            <a:ext cx="6751948" cy="1293028"/>
          </a:xfrm>
        </p:spPr>
        <p:txBody>
          <a:bodyPr>
            <a:normAutofit/>
          </a:bodyPr>
          <a:lstStyle/>
          <a:p>
            <a:r>
              <a:rPr lang="en-US" dirty="0"/>
              <a:t>A little about the cube..</a:t>
            </a:r>
          </a:p>
        </p:txBody>
      </p:sp>
      <p:sp>
        <p:nvSpPr>
          <p:cNvPr id="8" name="AutoShape 5" descr="Rubik's Cube Rubik S In A Black Background Backgrounds | JPG Free Download  - Pikbest">
            <a:extLst>
              <a:ext uri="{FF2B5EF4-FFF2-40B4-BE49-F238E27FC236}">
                <a16:creationId xmlns:a16="http://schemas.microsoft.com/office/drawing/2014/main" id="{DE49AC06-5593-2C63-04BC-19DB79FA03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F103B49-CD1D-268A-ECF0-BAECE846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2"/>
          <a:stretch/>
        </p:blipFill>
        <p:spPr>
          <a:xfrm>
            <a:off x="6659786" y="1773277"/>
            <a:ext cx="4662871" cy="41755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1EEE10C-741C-C5BC-B559-5EFF1F48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51" y="1641444"/>
            <a:ext cx="464884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F8E2D3-4667-8933-A943-A0D17B5F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29" y="36523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Notations Of Solution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BDFED9F-7855-92A3-2435-5C628816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https://solvethecube.com/notation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9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7FACE8-D93C-C24A-3DC7-F445595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59" y="748470"/>
            <a:ext cx="3713922" cy="1293028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0BAB7E-3946-0166-4C56-D67F1EEF6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3761"/>
            <a:ext cx="10820400" cy="1884459"/>
          </a:xfrm>
        </p:spPr>
        <p:txBody>
          <a:bodyPr/>
          <a:lstStyle/>
          <a:p>
            <a:r>
              <a:rPr lang="en-US" dirty="0"/>
              <a:t>You don’t know where to start solving the cube.</a:t>
            </a:r>
          </a:p>
          <a:p>
            <a:r>
              <a:rPr lang="en-US" dirty="0"/>
              <a:t>You want the solution as quickly as possible.</a:t>
            </a:r>
          </a:p>
          <a:p>
            <a:r>
              <a:rPr lang="en-US" dirty="0"/>
              <a:t>You want the solution with minimal effort.</a:t>
            </a:r>
          </a:p>
          <a:p>
            <a:r>
              <a:rPr lang="en-US" dirty="0"/>
              <a:t>You want to impress your friend with a nice program.</a:t>
            </a:r>
          </a:p>
        </p:txBody>
      </p:sp>
      <p:pic>
        <p:nvPicPr>
          <p:cNvPr id="1026" name="Picture 2" descr="😢 Crying Face Emoji">
            <a:extLst>
              <a:ext uri="{FF2B5EF4-FFF2-40B4-BE49-F238E27FC236}">
                <a16:creationId xmlns:a16="http://schemas.microsoft.com/office/drawing/2014/main" id="{87887C3D-C4A8-207E-B2FF-3408198F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71" y="3057939"/>
            <a:ext cx="3029447" cy="30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7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43B1A1-2928-32F7-DF43-E0AD3B9F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12081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OUR METHOD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B2F95F-D0B6-714A-9C66-9D2B6B1B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2971800" cy="54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6 main steps 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1518981B-958B-8FAE-F32F-D42BB79729E8}"/>
              </a:ext>
            </a:extLst>
          </p:cNvPr>
          <p:cNvSpPr txBox="1">
            <a:spLocks/>
          </p:cNvSpPr>
          <p:nvPr/>
        </p:nvSpPr>
        <p:spPr>
          <a:xfrm>
            <a:off x="685799" y="2743200"/>
            <a:ext cx="5062993" cy="285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Edge Detection.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Line Detection.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Line Filtering.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Color Identification.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Input String Generation.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Cube Solver Execution.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7074311-94A0-C30C-272A-59F7536A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18" y="2105109"/>
            <a:ext cx="4094315" cy="39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F8E1D0-17EE-2C7B-30F5-8052D7AC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002" y="764373"/>
            <a:ext cx="9057198" cy="1293028"/>
          </a:xfrm>
        </p:spPr>
        <p:txBody>
          <a:bodyPr/>
          <a:lstStyle/>
          <a:p>
            <a:r>
              <a:rPr lang="en-US" dirty="0"/>
              <a:t>classification of contour lines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F5F4DD-9037-192C-06EE-4ECE792D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Contour lines are divided into three groups, according to their angle relative to y axis :</a:t>
            </a:r>
          </a:p>
          <a:p>
            <a:pPr marL="0" indent="0">
              <a:buNone/>
            </a:pPr>
            <a:r>
              <a:rPr lang="en-US" dirty="0"/>
              <a:t>1.   Lines forming vertical angles (approximately 0 degrees)</a:t>
            </a:r>
          </a:p>
          <a:p>
            <a:pPr marL="0" indent="0">
              <a:buNone/>
            </a:pPr>
            <a:r>
              <a:rPr lang="en-US" dirty="0"/>
              <a:t>2.   Lines forming sharp angles (approximately 60 degrees)</a:t>
            </a:r>
          </a:p>
          <a:p>
            <a:pPr marL="457200" indent="-457200">
              <a:buAutoNum type="arabicPeriod" startAt="3"/>
            </a:pPr>
            <a:r>
              <a:rPr lang="en-US" dirty="0"/>
              <a:t>Lines forming obtuse angles (approximately 110 degrees)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2DF2C2-4D43-08F3-2637-73DB59573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30" y="4295905"/>
            <a:ext cx="1865630" cy="19227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CD23921-CE5C-224A-43D3-B3FFE3DD0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71" y="4290190"/>
            <a:ext cx="1831975" cy="192849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BAC9276-3357-093E-C2FB-11AF75D8FC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58" y="4290190"/>
            <a:ext cx="1851660" cy="19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A0EA96-C24D-5830-40DE-AF21F769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688" y="772325"/>
            <a:ext cx="4063779" cy="1293028"/>
          </a:xfrm>
        </p:spPr>
        <p:txBody>
          <a:bodyPr/>
          <a:lstStyle/>
          <a:p>
            <a:r>
              <a:rPr lang="en-US" dirty="0"/>
              <a:t>Line detection</a:t>
            </a:r>
          </a:p>
        </p:txBody>
      </p:sp>
      <p:sp>
        <p:nvSpPr>
          <p:cNvPr id="6" name="AutoShape 6" descr="Rubik's cube on black background. 1920x1080 full hd , Cubo de Rubik o Rubic">
            <a:extLst>
              <a:ext uri="{FF2B5EF4-FFF2-40B4-BE49-F238E27FC236}">
                <a16:creationId xmlns:a16="http://schemas.microsoft.com/office/drawing/2014/main" id="{B55FE318-A03E-6528-40ED-A6088D5761A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85800" y="2194560"/>
            <a:ext cx="11201400" cy="40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 read the images in grayscale (for this step only!)</a:t>
            </a:r>
          </a:p>
          <a:p>
            <a:r>
              <a:rPr lang="en-US" dirty="0"/>
              <a:t>We experimented to determine the optimal thresholds for the Canny Edge Detector and Hough Line Transform</a:t>
            </a:r>
          </a:p>
          <a:p>
            <a:r>
              <a:rPr lang="en-US" dirty="0"/>
              <a:t>We applied the Canny Edge Detector to detect edges in each image</a:t>
            </a:r>
          </a:p>
          <a:p>
            <a:r>
              <a:rPr lang="en-US" dirty="0"/>
              <a:t>We utilized the Hough Line Transform to identify lines in the edge-detected images for finding every group of lines.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821996B-38D3-CD23-F833-1A6A2D1B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04" y="4565272"/>
            <a:ext cx="2139991" cy="202980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CCBEBB2-4372-FE63-C78E-C6D1BF7CD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4206622"/>
            <a:ext cx="2423488" cy="244254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C17F72E-FDC2-8337-D196-DA43346C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54" y="4565272"/>
            <a:ext cx="2115493" cy="20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DCC89B-A648-87F8-A315-20D6F5C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LINES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D8CB96-F35D-F663-0447-C03DFBDFA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8557"/>
            <a:ext cx="10820400" cy="16300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applied initial filtering to the group of lines obtained from the Hough Line Transform based on the parameters specific to each line.</a:t>
            </a:r>
          </a:p>
          <a:p>
            <a:r>
              <a:rPr lang="en-US" dirty="0"/>
              <a:t>Following the first filtering process, we employed another filtering process based on the distances between lines to select lines that best represent the faces of the cube.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E92D190-2B91-3EF0-3B40-62CFEA287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1" y="3498574"/>
            <a:ext cx="2574812" cy="2595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B5EEF56-5703-9AF9-DD73-650C5C048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73" y="3428992"/>
            <a:ext cx="2583768" cy="266463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54B0ACA-E085-632C-0BFB-6DA713FC3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68" y="3498574"/>
            <a:ext cx="2601765" cy="259505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EED2031-4B14-E762-1870-2DA6137525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60" y="3428991"/>
            <a:ext cx="2574812" cy="26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34E559-E043-BC72-091D-E9DC8D87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580" y="756422"/>
            <a:ext cx="5987995" cy="1293028"/>
          </a:xfrm>
        </p:spPr>
        <p:txBody>
          <a:bodyPr/>
          <a:lstStyle/>
          <a:p>
            <a:r>
              <a:rPr lang="en-US" sz="4000" dirty="0"/>
              <a:t>Color Identification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A8C95A-D32A-DB15-5930-71E6FAF75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calculated the crossing points of the contour lines. </a:t>
            </a:r>
          </a:p>
          <a:p>
            <a:r>
              <a:rPr lang="en-US" dirty="0"/>
              <a:t>We obtained the ROI (Region of Interest) for every square on the cube (and rhombus in the image). </a:t>
            </a:r>
          </a:p>
          <a:p>
            <a:r>
              <a:rPr lang="en-US" dirty="0"/>
              <a:t>We converted it to HSV color space and counted the pixels for every color of the cube in the ROI to determine the most common color within it. </a:t>
            </a:r>
          </a:p>
          <a:p>
            <a:r>
              <a:rPr lang="en-US" dirty="0"/>
              <a:t>We repeated this process for every square on the faces of the cube.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A65FFDC-F102-52C1-DED6-90D28A9D3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91" y="4624553"/>
            <a:ext cx="1801495" cy="182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0CC50D6-A902-AE74-395E-425B23130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5" r="14391" b="19957"/>
          <a:stretch/>
        </p:blipFill>
        <p:spPr bwMode="auto">
          <a:xfrm>
            <a:off x="5082292" y="4624553"/>
            <a:ext cx="1741170" cy="18599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1509F62-A3B8-C2FB-423A-D1025FE8B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10" y="4714516"/>
            <a:ext cx="2819473" cy="1733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0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שובל אדים">
  <a:themeElements>
    <a:clrScheme name="שובל אדים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שובל אדים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ובל אדים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שובל אדים</Template>
  <TotalTime>810</TotalTime>
  <Words>905</Words>
  <Application>Microsoft Office PowerPoint</Application>
  <PresentationFormat>מסך רחב</PresentationFormat>
  <Paragraphs>105</Paragraphs>
  <Slides>16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0" baseType="lpstr">
      <vt:lpstr>Aptos</vt:lpstr>
      <vt:lpstr>Arial</vt:lpstr>
      <vt:lpstr>Century Gothic</vt:lpstr>
      <vt:lpstr>שובל אדים</vt:lpstr>
      <vt:lpstr>Rubik’s cube</vt:lpstr>
      <vt:lpstr>A little about the cube..</vt:lpstr>
      <vt:lpstr>Notations Of Solution</vt:lpstr>
      <vt:lpstr>The problem</vt:lpstr>
      <vt:lpstr>OUR METHOD</vt:lpstr>
      <vt:lpstr>classification of contour lines</vt:lpstr>
      <vt:lpstr>Line detection</vt:lpstr>
      <vt:lpstr>CLUSTERING LINES</vt:lpstr>
      <vt:lpstr>Color Identification</vt:lpstr>
      <vt:lpstr>Input String Generation</vt:lpstr>
      <vt:lpstr>Cube Solver Execution</vt:lpstr>
      <vt:lpstr>Result</vt:lpstr>
      <vt:lpstr>Result</vt:lpstr>
      <vt:lpstr>מצגת של PowerPoint‏</vt:lpstr>
      <vt:lpstr>Points for improvement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</dc:title>
  <dc:creator>Omer Dor</dc:creator>
  <cp:lastModifiedBy>Omer Dor</cp:lastModifiedBy>
  <cp:revision>44</cp:revision>
  <dcterms:created xsi:type="dcterms:W3CDTF">2024-04-14T08:56:19Z</dcterms:created>
  <dcterms:modified xsi:type="dcterms:W3CDTF">2024-05-01T13:52:56Z</dcterms:modified>
</cp:coreProperties>
</file>